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4"/>
  </p:sldMasterIdLst>
  <p:notesMasterIdLst>
    <p:notesMasterId r:id="rId33"/>
  </p:notesMasterIdLst>
  <p:sldIdLst>
    <p:sldId id="256" r:id="rId5"/>
    <p:sldId id="263" r:id="rId6"/>
    <p:sldId id="291" r:id="rId7"/>
    <p:sldId id="292" r:id="rId8"/>
    <p:sldId id="268" r:id="rId9"/>
    <p:sldId id="270" r:id="rId10"/>
    <p:sldId id="276" r:id="rId11"/>
    <p:sldId id="271" r:id="rId12"/>
    <p:sldId id="277" r:id="rId13"/>
    <p:sldId id="264" r:id="rId14"/>
    <p:sldId id="265" r:id="rId15"/>
    <p:sldId id="272" r:id="rId16"/>
    <p:sldId id="279" r:id="rId17"/>
    <p:sldId id="278" r:id="rId18"/>
    <p:sldId id="267" r:id="rId19"/>
    <p:sldId id="266" r:id="rId20"/>
    <p:sldId id="273" r:id="rId21"/>
    <p:sldId id="280" r:id="rId22"/>
    <p:sldId id="282" r:id="rId23"/>
    <p:sldId id="281" r:id="rId24"/>
    <p:sldId id="283" r:id="rId25"/>
    <p:sldId id="284" r:id="rId26"/>
    <p:sldId id="285" r:id="rId27"/>
    <p:sldId id="286" r:id="rId28"/>
    <p:sldId id="288" r:id="rId29"/>
    <p:sldId id="289" r:id="rId30"/>
    <p:sldId id="290" r:id="rId31"/>
    <p:sldId id="260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38" autoAdjust="0"/>
    <p:restoredTop sz="74613" autoAdjust="0"/>
  </p:normalViewPr>
  <p:slideViewPr>
    <p:cSldViewPr snapToGrid="0">
      <p:cViewPr varScale="1">
        <p:scale>
          <a:sx n="54" d="100"/>
          <a:sy n="54" d="100"/>
        </p:scale>
        <p:origin x="121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lair, Nick" userId="319c0f44-7eb0-4c97-bcdf-c55a65605a60" providerId="ADAL" clId="{F872DFAE-7894-4AB6-9F68-5320162263EE}"/>
    <pc:docChg chg="undo custSel addSld delSld modSld delSection modSection">
      <pc:chgData name="Blair, Nick" userId="319c0f44-7eb0-4c97-bcdf-c55a65605a60" providerId="ADAL" clId="{F872DFAE-7894-4AB6-9F68-5320162263EE}" dt="2020-03-07T20:48:31.233" v="509" actId="207"/>
      <pc:docMkLst>
        <pc:docMk/>
      </pc:docMkLst>
      <pc:sldChg chg="del">
        <pc:chgData name="Blair, Nick" userId="319c0f44-7eb0-4c97-bcdf-c55a65605a60" providerId="ADAL" clId="{F872DFAE-7894-4AB6-9F68-5320162263EE}" dt="2020-03-07T20:38:37.539" v="482" actId="2696"/>
        <pc:sldMkLst>
          <pc:docMk/>
          <pc:sldMk cId="2062774944" sldId="257"/>
        </pc:sldMkLst>
      </pc:sldChg>
      <pc:sldChg chg="del">
        <pc:chgData name="Blair, Nick" userId="319c0f44-7eb0-4c97-bcdf-c55a65605a60" providerId="ADAL" clId="{F872DFAE-7894-4AB6-9F68-5320162263EE}" dt="2020-03-07T20:38:39.399" v="483" actId="2696"/>
        <pc:sldMkLst>
          <pc:docMk/>
          <pc:sldMk cId="3686214534" sldId="258"/>
        </pc:sldMkLst>
      </pc:sldChg>
      <pc:sldChg chg="modSp">
        <pc:chgData name="Blair, Nick" userId="319c0f44-7eb0-4c97-bcdf-c55a65605a60" providerId="ADAL" clId="{F872DFAE-7894-4AB6-9F68-5320162263EE}" dt="2020-03-07T20:47:23.521" v="506" actId="20577"/>
        <pc:sldMkLst>
          <pc:docMk/>
          <pc:sldMk cId="2633596023" sldId="263"/>
        </pc:sldMkLst>
        <pc:spChg chg="mod">
          <ac:chgData name="Blair, Nick" userId="319c0f44-7eb0-4c97-bcdf-c55a65605a60" providerId="ADAL" clId="{F872DFAE-7894-4AB6-9F68-5320162263EE}" dt="2020-03-07T20:47:23.521" v="506" actId="20577"/>
          <ac:spMkLst>
            <pc:docMk/>
            <pc:sldMk cId="2633596023" sldId="263"/>
            <ac:spMk id="3" creationId="{BA0D8CDB-94C8-4035-BE9C-CB2AC2301CC3}"/>
          </ac:spMkLst>
        </pc:spChg>
      </pc:sldChg>
      <pc:sldChg chg="del">
        <pc:chgData name="Blair, Nick" userId="319c0f44-7eb0-4c97-bcdf-c55a65605a60" providerId="ADAL" clId="{F872DFAE-7894-4AB6-9F68-5320162263EE}" dt="2020-03-07T20:39:10.308" v="486" actId="2696"/>
        <pc:sldMkLst>
          <pc:docMk/>
          <pc:sldMk cId="4145476455" sldId="269"/>
        </pc:sldMkLst>
      </pc:sldChg>
      <pc:sldChg chg="del">
        <pc:chgData name="Blair, Nick" userId="319c0f44-7eb0-4c97-bcdf-c55a65605a60" providerId="ADAL" clId="{F872DFAE-7894-4AB6-9F68-5320162263EE}" dt="2020-03-07T20:39:56.199" v="488" actId="2696"/>
        <pc:sldMkLst>
          <pc:docMk/>
          <pc:sldMk cId="3906093232" sldId="274"/>
        </pc:sldMkLst>
      </pc:sldChg>
      <pc:sldChg chg="del">
        <pc:chgData name="Blair, Nick" userId="319c0f44-7eb0-4c97-bcdf-c55a65605a60" providerId="ADAL" clId="{F872DFAE-7894-4AB6-9F68-5320162263EE}" dt="2020-03-07T20:39:54.286" v="487" actId="2696"/>
        <pc:sldMkLst>
          <pc:docMk/>
          <pc:sldMk cId="385972196" sldId="275"/>
        </pc:sldMkLst>
      </pc:sldChg>
      <pc:sldChg chg="modSp">
        <pc:chgData name="Blair, Nick" userId="319c0f44-7eb0-4c97-bcdf-c55a65605a60" providerId="ADAL" clId="{F872DFAE-7894-4AB6-9F68-5320162263EE}" dt="2020-03-07T20:42:30.187" v="493" actId="1035"/>
        <pc:sldMkLst>
          <pc:docMk/>
          <pc:sldMk cId="1511498333" sldId="282"/>
        </pc:sldMkLst>
        <pc:picChg chg="mod">
          <ac:chgData name="Blair, Nick" userId="319c0f44-7eb0-4c97-bcdf-c55a65605a60" providerId="ADAL" clId="{F872DFAE-7894-4AB6-9F68-5320162263EE}" dt="2020-03-07T20:42:30.187" v="493" actId="1035"/>
          <ac:picMkLst>
            <pc:docMk/>
            <pc:sldMk cId="1511498333" sldId="282"/>
            <ac:picMk id="5" creationId="{7F6CD480-EDB7-2B43-B965-D4F61663203F}"/>
          </ac:picMkLst>
        </pc:picChg>
      </pc:sldChg>
      <pc:sldChg chg="modSp">
        <pc:chgData name="Blair, Nick" userId="319c0f44-7eb0-4c97-bcdf-c55a65605a60" providerId="ADAL" clId="{F872DFAE-7894-4AB6-9F68-5320162263EE}" dt="2020-03-07T20:42:36.076" v="499" actId="1035"/>
        <pc:sldMkLst>
          <pc:docMk/>
          <pc:sldMk cId="1153785758" sldId="283"/>
        </pc:sldMkLst>
        <pc:picChg chg="mod">
          <ac:chgData name="Blair, Nick" userId="319c0f44-7eb0-4c97-bcdf-c55a65605a60" providerId="ADAL" clId="{F872DFAE-7894-4AB6-9F68-5320162263EE}" dt="2020-03-07T20:42:36.076" v="499" actId="1035"/>
          <ac:picMkLst>
            <pc:docMk/>
            <pc:sldMk cId="1153785758" sldId="283"/>
            <ac:picMk id="16" creationId="{A83EA81A-877A-8744-BEC9-B97AD0275BE4}"/>
          </ac:picMkLst>
        </pc:picChg>
      </pc:sldChg>
      <pc:sldChg chg="modSp add del">
        <pc:chgData name="Blair, Nick" userId="319c0f44-7eb0-4c97-bcdf-c55a65605a60" providerId="ADAL" clId="{F872DFAE-7894-4AB6-9F68-5320162263EE}" dt="2020-03-07T20:28:38.188" v="27" actId="2696"/>
        <pc:sldMkLst>
          <pc:docMk/>
          <pc:sldMk cId="449615888" sldId="287"/>
        </pc:sldMkLst>
        <pc:spChg chg="mod">
          <ac:chgData name="Blair, Nick" userId="319c0f44-7eb0-4c97-bcdf-c55a65605a60" providerId="ADAL" clId="{F872DFAE-7894-4AB6-9F68-5320162263EE}" dt="2020-03-07T20:28:02.634" v="7" actId="20577"/>
          <ac:spMkLst>
            <pc:docMk/>
            <pc:sldMk cId="449615888" sldId="287"/>
            <ac:spMk id="2" creationId="{6BBDE4F6-4429-425F-89D9-8815703AC080}"/>
          </ac:spMkLst>
        </pc:spChg>
      </pc:sldChg>
      <pc:sldChg chg="addSp delSp modSp add del">
        <pc:chgData name="Blair, Nick" userId="319c0f44-7eb0-4c97-bcdf-c55a65605a60" providerId="ADAL" clId="{F872DFAE-7894-4AB6-9F68-5320162263EE}" dt="2020-03-07T20:43:07.689" v="502" actId="2696"/>
        <pc:sldMkLst>
          <pc:docMk/>
          <pc:sldMk cId="393170308" sldId="288"/>
        </pc:sldMkLst>
        <pc:spChg chg="mod">
          <ac:chgData name="Blair, Nick" userId="319c0f44-7eb0-4c97-bcdf-c55a65605a60" providerId="ADAL" clId="{F872DFAE-7894-4AB6-9F68-5320162263EE}" dt="2020-03-07T20:28:22.902" v="26" actId="20577"/>
          <ac:spMkLst>
            <pc:docMk/>
            <pc:sldMk cId="393170308" sldId="288"/>
            <ac:spMk id="2" creationId="{BD69835C-EBD6-4068-99B0-F4ECAE31BC5D}"/>
          </ac:spMkLst>
        </pc:spChg>
        <pc:spChg chg="mod">
          <ac:chgData name="Blair, Nick" userId="319c0f44-7eb0-4c97-bcdf-c55a65605a60" providerId="ADAL" clId="{F872DFAE-7894-4AB6-9F68-5320162263EE}" dt="2020-03-07T20:29:31.045" v="125" actId="242"/>
          <ac:spMkLst>
            <pc:docMk/>
            <pc:sldMk cId="393170308" sldId="288"/>
            <ac:spMk id="3" creationId="{D481FF79-7EA5-4039-9D8A-415752F69703}"/>
          </ac:spMkLst>
        </pc:spChg>
        <pc:spChg chg="mod">
          <ac:chgData name="Blair, Nick" userId="319c0f44-7eb0-4c97-bcdf-c55a65605a60" providerId="ADAL" clId="{F872DFAE-7894-4AB6-9F68-5320162263EE}" dt="2020-03-07T20:36:04.737" v="460" actId="403"/>
          <ac:spMkLst>
            <pc:docMk/>
            <pc:sldMk cId="393170308" sldId="288"/>
            <ac:spMk id="4" creationId="{B064252C-3C69-412F-B0ED-3DCD66648CC2}"/>
          </ac:spMkLst>
        </pc:spChg>
        <pc:spChg chg="del mod">
          <ac:chgData name="Blair, Nick" userId="319c0f44-7eb0-4c97-bcdf-c55a65605a60" providerId="ADAL" clId="{F872DFAE-7894-4AB6-9F68-5320162263EE}" dt="2020-03-07T20:36:47.624" v="465" actId="478"/>
          <ac:spMkLst>
            <pc:docMk/>
            <pc:sldMk cId="393170308" sldId="288"/>
            <ac:spMk id="5" creationId="{0CB267B4-EEDC-4A1D-AE3C-88F70DA3412C}"/>
          </ac:spMkLst>
        </pc:spChg>
        <pc:spChg chg="del mod">
          <ac:chgData name="Blair, Nick" userId="319c0f44-7eb0-4c97-bcdf-c55a65605a60" providerId="ADAL" clId="{F872DFAE-7894-4AB6-9F68-5320162263EE}" dt="2020-03-07T20:36:49.752" v="466" actId="478"/>
          <ac:spMkLst>
            <pc:docMk/>
            <pc:sldMk cId="393170308" sldId="288"/>
            <ac:spMk id="6" creationId="{6A5D8266-72E5-4381-A5A2-7E23817E2790}"/>
          </ac:spMkLst>
        </pc:spChg>
        <pc:spChg chg="del mod">
          <ac:chgData name="Blair, Nick" userId="319c0f44-7eb0-4c97-bcdf-c55a65605a60" providerId="ADAL" clId="{F872DFAE-7894-4AB6-9F68-5320162263EE}" dt="2020-03-07T20:36:56.947" v="470" actId="478"/>
          <ac:spMkLst>
            <pc:docMk/>
            <pc:sldMk cId="393170308" sldId="288"/>
            <ac:spMk id="7" creationId="{B8C3C7EA-DF1B-40A9-8725-67D5EEBB5FAB}"/>
          </ac:spMkLst>
        </pc:spChg>
        <pc:spChg chg="del mod">
          <ac:chgData name="Blair, Nick" userId="319c0f44-7eb0-4c97-bcdf-c55a65605a60" providerId="ADAL" clId="{F872DFAE-7894-4AB6-9F68-5320162263EE}" dt="2020-03-07T20:36:55.526" v="469" actId="478"/>
          <ac:spMkLst>
            <pc:docMk/>
            <pc:sldMk cId="393170308" sldId="288"/>
            <ac:spMk id="8" creationId="{A06A4896-4C20-470E-B5CF-B739BAB55454}"/>
          </ac:spMkLst>
        </pc:spChg>
        <pc:spChg chg="add del mod">
          <ac:chgData name="Blair, Nick" userId="319c0f44-7eb0-4c97-bcdf-c55a65605a60" providerId="ADAL" clId="{F872DFAE-7894-4AB6-9F68-5320162263EE}" dt="2020-03-07T20:36:53.473" v="468" actId="478"/>
          <ac:spMkLst>
            <pc:docMk/>
            <pc:sldMk cId="393170308" sldId="288"/>
            <ac:spMk id="10" creationId="{9D0C7AEC-D3C2-42B5-8618-B80787F3BB0A}"/>
          </ac:spMkLst>
        </pc:spChg>
        <pc:spChg chg="add del mod">
          <ac:chgData name="Blair, Nick" userId="319c0f44-7eb0-4c97-bcdf-c55a65605a60" providerId="ADAL" clId="{F872DFAE-7894-4AB6-9F68-5320162263EE}" dt="2020-03-07T20:36:50.915" v="467" actId="478"/>
          <ac:spMkLst>
            <pc:docMk/>
            <pc:sldMk cId="393170308" sldId="288"/>
            <ac:spMk id="12" creationId="{DB658ED7-FB07-4FC8-9386-993BEBF9B6E7}"/>
          </ac:spMkLst>
        </pc:spChg>
        <pc:spChg chg="add del mod">
          <ac:chgData name="Blair, Nick" userId="319c0f44-7eb0-4c97-bcdf-c55a65605a60" providerId="ADAL" clId="{F872DFAE-7894-4AB6-9F68-5320162263EE}" dt="2020-03-07T20:36:59.850" v="472" actId="478"/>
          <ac:spMkLst>
            <pc:docMk/>
            <pc:sldMk cId="393170308" sldId="288"/>
            <ac:spMk id="14" creationId="{89F0740A-8387-4257-9A48-53403E5DF7FA}"/>
          </ac:spMkLst>
        </pc:spChg>
        <pc:spChg chg="add del mod">
          <ac:chgData name="Blair, Nick" userId="319c0f44-7eb0-4c97-bcdf-c55a65605a60" providerId="ADAL" clId="{F872DFAE-7894-4AB6-9F68-5320162263EE}" dt="2020-03-07T20:36:58.305" v="471" actId="478"/>
          <ac:spMkLst>
            <pc:docMk/>
            <pc:sldMk cId="393170308" sldId="288"/>
            <ac:spMk id="16" creationId="{F1EE5506-D135-4521-973F-F1BCCEA427A5}"/>
          </ac:spMkLst>
        </pc:spChg>
      </pc:sldChg>
      <pc:sldChg chg="addSp delSp modSp add del">
        <pc:chgData name="Blair, Nick" userId="319c0f44-7eb0-4c97-bcdf-c55a65605a60" providerId="ADAL" clId="{F872DFAE-7894-4AB6-9F68-5320162263EE}" dt="2020-03-07T20:43:08.137" v="503" actId="2696"/>
        <pc:sldMkLst>
          <pc:docMk/>
          <pc:sldMk cId="2930597606" sldId="289"/>
        </pc:sldMkLst>
        <pc:spChg chg="mod">
          <ac:chgData name="Blair, Nick" userId="319c0f44-7eb0-4c97-bcdf-c55a65605a60" providerId="ADAL" clId="{F872DFAE-7894-4AB6-9F68-5320162263EE}" dt="2020-03-07T20:37:33.882" v="481" actId="207"/>
          <ac:spMkLst>
            <pc:docMk/>
            <pc:sldMk cId="2930597606" sldId="289"/>
            <ac:spMk id="3" creationId="{D481FF79-7EA5-4039-9D8A-415752F69703}"/>
          </ac:spMkLst>
        </pc:spChg>
        <pc:spChg chg="mod">
          <ac:chgData name="Blair, Nick" userId="319c0f44-7eb0-4c97-bcdf-c55a65605a60" providerId="ADAL" clId="{F872DFAE-7894-4AB6-9F68-5320162263EE}" dt="2020-03-07T20:37:32.042" v="480" actId="207"/>
          <ac:spMkLst>
            <pc:docMk/>
            <pc:sldMk cId="2930597606" sldId="289"/>
            <ac:spMk id="4" creationId="{B064252C-3C69-412F-B0ED-3DCD66648CC2}"/>
          </ac:spMkLst>
        </pc:spChg>
        <pc:spChg chg="del">
          <ac:chgData name="Blair, Nick" userId="319c0f44-7eb0-4c97-bcdf-c55a65605a60" providerId="ADAL" clId="{F872DFAE-7894-4AB6-9F68-5320162263EE}" dt="2020-03-07T20:37:07.892" v="473" actId="478"/>
          <ac:spMkLst>
            <pc:docMk/>
            <pc:sldMk cId="2930597606" sldId="289"/>
            <ac:spMk id="7" creationId="{B8C3C7EA-DF1B-40A9-8725-67D5EEBB5FAB}"/>
          </ac:spMkLst>
        </pc:spChg>
        <pc:spChg chg="del">
          <ac:chgData name="Blair, Nick" userId="319c0f44-7eb0-4c97-bcdf-c55a65605a60" providerId="ADAL" clId="{F872DFAE-7894-4AB6-9F68-5320162263EE}" dt="2020-03-07T20:37:07.892" v="473" actId="478"/>
          <ac:spMkLst>
            <pc:docMk/>
            <pc:sldMk cId="2930597606" sldId="289"/>
            <ac:spMk id="8" creationId="{A06A4896-4C20-470E-B5CF-B739BAB55454}"/>
          </ac:spMkLst>
        </pc:spChg>
        <pc:spChg chg="add del mod">
          <ac:chgData name="Blair, Nick" userId="319c0f44-7eb0-4c97-bcdf-c55a65605a60" providerId="ADAL" clId="{F872DFAE-7894-4AB6-9F68-5320162263EE}" dt="2020-03-07T20:37:12.401" v="474" actId="478"/>
          <ac:spMkLst>
            <pc:docMk/>
            <pc:sldMk cId="2930597606" sldId="289"/>
            <ac:spMk id="10" creationId="{AFEA78C3-3ADD-4E55-9BD1-76A4F3081418}"/>
          </ac:spMkLst>
        </pc:spChg>
        <pc:spChg chg="add del mod">
          <ac:chgData name="Blair, Nick" userId="319c0f44-7eb0-4c97-bcdf-c55a65605a60" providerId="ADAL" clId="{F872DFAE-7894-4AB6-9F68-5320162263EE}" dt="2020-03-07T20:37:13.467" v="475" actId="478"/>
          <ac:spMkLst>
            <pc:docMk/>
            <pc:sldMk cId="2930597606" sldId="289"/>
            <ac:spMk id="12" creationId="{0D434FD5-0CF6-42CB-8AB1-155273F17AAA}"/>
          </ac:spMkLst>
        </pc:spChg>
      </pc:sldChg>
      <pc:sldChg chg="modSp add">
        <pc:chgData name="Blair, Nick" userId="319c0f44-7eb0-4c97-bcdf-c55a65605a60" providerId="ADAL" clId="{F872DFAE-7894-4AB6-9F68-5320162263EE}" dt="2020-03-07T20:37:28.881" v="479" actId="207"/>
        <pc:sldMkLst>
          <pc:docMk/>
          <pc:sldMk cId="2506174372" sldId="290"/>
        </pc:sldMkLst>
        <pc:spChg chg="mod">
          <ac:chgData name="Blair, Nick" userId="319c0f44-7eb0-4c97-bcdf-c55a65605a60" providerId="ADAL" clId="{F872DFAE-7894-4AB6-9F68-5320162263EE}" dt="2020-03-07T20:37:26.736" v="478" actId="207"/>
          <ac:spMkLst>
            <pc:docMk/>
            <pc:sldMk cId="2506174372" sldId="290"/>
            <ac:spMk id="3" creationId="{D481FF79-7EA5-4039-9D8A-415752F69703}"/>
          </ac:spMkLst>
        </pc:spChg>
        <pc:spChg chg="mod">
          <ac:chgData name="Blair, Nick" userId="319c0f44-7eb0-4c97-bcdf-c55a65605a60" providerId="ADAL" clId="{F872DFAE-7894-4AB6-9F68-5320162263EE}" dt="2020-03-07T20:37:28.881" v="479" actId="207"/>
          <ac:spMkLst>
            <pc:docMk/>
            <pc:sldMk cId="2506174372" sldId="290"/>
            <ac:spMk id="4" creationId="{B064252C-3C69-412F-B0ED-3DCD66648CC2}"/>
          </ac:spMkLst>
        </pc:spChg>
        <pc:spChg chg="mod">
          <ac:chgData name="Blair, Nick" userId="319c0f44-7eb0-4c97-bcdf-c55a65605a60" providerId="ADAL" clId="{F872DFAE-7894-4AB6-9F68-5320162263EE}" dt="2020-03-07T20:37:24.917" v="477" actId="207"/>
          <ac:spMkLst>
            <pc:docMk/>
            <pc:sldMk cId="2506174372" sldId="290"/>
            <ac:spMk id="5" creationId="{0CB267B4-EEDC-4A1D-AE3C-88F70DA3412C}"/>
          </ac:spMkLst>
        </pc:spChg>
        <pc:spChg chg="mod">
          <ac:chgData name="Blair, Nick" userId="319c0f44-7eb0-4c97-bcdf-c55a65605a60" providerId="ADAL" clId="{F872DFAE-7894-4AB6-9F68-5320162263EE}" dt="2020-03-07T20:37:20.777" v="476" actId="207"/>
          <ac:spMkLst>
            <pc:docMk/>
            <pc:sldMk cId="2506174372" sldId="290"/>
            <ac:spMk id="6" creationId="{6A5D8266-72E5-4381-A5A2-7E23817E2790}"/>
          </ac:spMkLst>
        </pc:spChg>
      </pc:sldChg>
      <pc:sldChg chg="modSp add">
        <pc:chgData name="Blair, Nick" userId="319c0f44-7eb0-4c97-bcdf-c55a65605a60" providerId="ADAL" clId="{F872DFAE-7894-4AB6-9F68-5320162263EE}" dt="2020-03-07T20:48:31.233" v="509" actId="207"/>
        <pc:sldMkLst>
          <pc:docMk/>
          <pc:sldMk cId="1639069512" sldId="291"/>
        </pc:sldMkLst>
        <pc:spChg chg="mod">
          <ac:chgData name="Blair, Nick" userId="319c0f44-7eb0-4c97-bcdf-c55a65605a60" providerId="ADAL" clId="{F872DFAE-7894-4AB6-9F68-5320162263EE}" dt="2020-03-07T20:48:31.233" v="509" actId="207"/>
          <ac:spMkLst>
            <pc:docMk/>
            <pc:sldMk cId="1639069512" sldId="291"/>
            <ac:spMk id="3" creationId="{BA0D8CDB-94C8-4035-BE9C-CB2AC2301CC3}"/>
          </ac:spMkLst>
        </pc:spChg>
      </pc:sldChg>
      <pc:sldChg chg="modSp add">
        <pc:chgData name="Blair, Nick" userId="319c0f44-7eb0-4c97-bcdf-c55a65605a60" providerId="ADAL" clId="{F872DFAE-7894-4AB6-9F68-5320162263EE}" dt="2020-03-07T20:47:37.192" v="508" actId="207"/>
        <pc:sldMkLst>
          <pc:docMk/>
          <pc:sldMk cId="112521246" sldId="292"/>
        </pc:sldMkLst>
        <pc:spChg chg="mod">
          <ac:chgData name="Blair, Nick" userId="319c0f44-7eb0-4c97-bcdf-c55a65605a60" providerId="ADAL" clId="{F872DFAE-7894-4AB6-9F68-5320162263EE}" dt="2020-03-07T20:47:37.192" v="508" actId="207"/>
          <ac:spMkLst>
            <pc:docMk/>
            <pc:sldMk cId="112521246" sldId="292"/>
            <ac:spMk id="3" creationId="{BA0D8CDB-94C8-4035-BE9C-CB2AC2301CC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7976E5-DE37-402F-80A2-43261286172A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A31F3-5BFB-4F2B-BC32-158445D95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822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&lt;Nick&gt;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A31F3-5BFB-4F2B-BC32-158445D950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9329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&lt;Nick&gt;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A31F3-5BFB-4F2B-BC32-158445D950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844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&lt;Nick&gt;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A31F3-5BFB-4F2B-BC32-158445D9506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473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&lt;Nick&gt;</a:t>
            </a:r>
          </a:p>
          <a:p>
            <a:r>
              <a:rPr lang="en-US" dirty="0"/>
              <a:t>Why we chose median over average</a:t>
            </a:r>
          </a:p>
          <a:p>
            <a:endParaRPr lang="en-US" dirty="0"/>
          </a:p>
          <a:p>
            <a:r>
              <a:rPr lang="en-US" dirty="0"/>
              <a:t>Values of lowest and highest ABV &amp; IBU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A31F3-5BFB-4F2B-BC32-158445D9506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2987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&lt;Nick&gt;</a:t>
            </a:r>
          </a:p>
          <a:p>
            <a:r>
              <a:rPr lang="en-US" dirty="0"/>
              <a:t>Why we chose median over average</a:t>
            </a:r>
          </a:p>
          <a:p>
            <a:endParaRPr lang="en-US" dirty="0"/>
          </a:p>
          <a:p>
            <a:r>
              <a:rPr lang="en-US" dirty="0"/>
              <a:t>Values of lowest and highest ABV &amp; IBU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A31F3-5BFB-4F2B-BC32-158445D950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9213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&lt;Nick&gt;</a:t>
            </a:r>
          </a:p>
          <a:p>
            <a:r>
              <a:rPr lang="en-US" dirty="0"/>
              <a:t>Why we chose median over average</a:t>
            </a:r>
          </a:p>
          <a:p>
            <a:endParaRPr lang="en-US" dirty="0"/>
          </a:p>
          <a:p>
            <a:r>
              <a:rPr lang="en-US" dirty="0"/>
              <a:t>Values of lowest and highest ABV &amp; IBU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A31F3-5BFB-4F2B-BC32-158445D950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212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&lt;Indy&gt;</a:t>
            </a:r>
          </a:p>
          <a:p>
            <a:endParaRPr lang="en-US" dirty="0"/>
          </a:p>
          <a:p>
            <a:r>
              <a:rPr lang="en-US" dirty="0"/>
              <a:t>Using both methods for accounting for missing data, there appears to be a moderate to moderately-strong correlation between increasing bitterness (IBU) and alcohol content (ABV).</a:t>
            </a:r>
          </a:p>
          <a:p>
            <a:r>
              <a:rPr lang="en-US" dirty="0"/>
              <a:t>Using method 1, the correlation between the two variables using Pearson’s </a:t>
            </a:r>
            <a:r>
              <a:rPr lang="en-US" u="sng" dirty="0"/>
              <a:t>R is 0.671 indicating a moderately strong connection.</a:t>
            </a:r>
          </a:p>
          <a:p>
            <a:r>
              <a:rPr lang="en-US" dirty="0"/>
              <a:t>Using method 2, the correlation between the two variables using Pearson’s </a:t>
            </a:r>
            <a:r>
              <a:rPr lang="en-US" u="sng" dirty="0"/>
              <a:t>R is 0.520 indicating a moderate connection.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A31F3-5BFB-4F2B-BC32-158445D9506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96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&lt;Indy&gt;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A31F3-5BFB-4F2B-BC32-158445D9506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390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&lt;Indy&gt;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A31F3-5BFB-4F2B-BC32-158445D9506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841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&lt;Indy&gt;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A31F3-5BFB-4F2B-BC32-158445D9506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89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&lt;Nick&gt;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A31F3-5BFB-4F2B-BC32-158445D950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393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&lt;Nick&gt;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A31F3-5BFB-4F2B-BC32-158445D950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38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&lt;Nick&gt;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A31F3-5BFB-4F2B-BC32-158445D950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560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&lt;Jamie&gt;</a:t>
            </a:r>
          </a:p>
          <a:p>
            <a:endParaRPr lang="en-US" dirty="0"/>
          </a:p>
          <a:p>
            <a:r>
              <a:rPr lang="en-US" dirty="0"/>
              <a:t>Combined data set contains the following variables: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Brewery 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Brewery name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Brewery location (city and state)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Beer name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Beer name and ID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(each row is a separate beer; this means the same locations, brewery names, and brewery IDs appear frequently)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ABV value for each beer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IBU value for each beer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Style of each beer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Volume in ounces that the beer is served by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Colorado has 47 total breweries including two instances of Oskar Blues brewery.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A31F3-5BFB-4F2B-BC32-158445D950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717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&lt;Jamie&gt;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Colorado has 47 total breweries including two instances of Oskar Blues brewery.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A31F3-5BFB-4F2B-BC32-158445D950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81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&lt;Nick&gt;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A31F3-5BFB-4F2B-BC32-158445D950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30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&lt;Nick&gt;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A31F3-5BFB-4F2B-BC32-158445D950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399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&lt;Nick&gt;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A31F3-5BFB-4F2B-BC32-158445D9506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273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9D7F-CB56-4001-AAA7-58EDBA2CCA3C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7F34F-36B0-4DEE-B7A2-B1DB93A47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841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9D7F-CB56-4001-AAA7-58EDBA2CCA3C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7F34F-36B0-4DEE-B7A2-B1DB93A47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3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9D7F-CB56-4001-AAA7-58EDBA2CCA3C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7F34F-36B0-4DEE-B7A2-B1DB93A47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32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9D7F-CB56-4001-AAA7-58EDBA2CCA3C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7F34F-36B0-4DEE-B7A2-B1DB93A479F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34136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9D7F-CB56-4001-AAA7-58EDBA2CCA3C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7F34F-36B0-4DEE-B7A2-B1DB93A47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984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9D7F-CB56-4001-AAA7-58EDBA2CCA3C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7F34F-36B0-4DEE-B7A2-B1DB93A47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8399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9D7F-CB56-4001-AAA7-58EDBA2CCA3C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7F34F-36B0-4DEE-B7A2-B1DB93A47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725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9D7F-CB56-4001-AAA7-58EDBA2CCA3C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7F34F-36B0-4DEE-B7A2-B1DB93A47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956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9D7F-CB56-4001-AAA7-58EDBA2CCA3C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7F34F-36B0-4DEE-B7A2-B1DB93A47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04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9D7F-CB56-4001-AAA7-58EDBA2CCA3C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7F34F-36B0-4DEE-B7A2-B1DB93A47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091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9D7F-CB56-4001-AAA7-58EDBA2CCA3C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7F34F-36B0-4DEE-B7A2-B1DB93A47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91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9D7F-CB56-4001-AAA7-58EDBA2CCA3C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7F34F-36B0-4DEE-B7A2-B1DB93A47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61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9D7F-CB56-4001-AAA7-58EDBA2CCA3C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7F34F-36B0-4DEE-B7A2-B1DB93A47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09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9D7F-CB56-4001-AAA7-58EDBA2CCA3C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7F34F-36B0-4DEE-B7A2-B1DB93A47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959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9D7F-CB56-4001-AAA7-58EDBA2CCA3C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7F34F-36B0-4DEE-B7A2-B1DB93A47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443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9D7F-CB56-4001-AAA7-58EDBA2CCA3C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7F34F-36B0-4DEE-B7A2-B1DB93A47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832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9D7F-CB56-4001-AAA7-58EDBA2CCA3C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7F34F-36B0-4DEE-B7A2-B1DB93A47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83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D19D7F-CB56-4001-AAA7-58EDBA2CCA3C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7F34F-36B0-4DEE-B7A2-B1DB93A47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9974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hyperlink" Target="mailto:nicholasb@smu.edu" TargetMode="External"/><Relationship Id="rId5" Type="http://schemas.openxmlformats.org/officeDocument/2006/relationships/hyperlink" Target="mailto:jamiev@smu.edu" TargetMode="External"/><Relationship Id="rId4" Type="http://schemas.openxmlformats.org/officeDocument/2006/relationships/hyperlink" Target="mailto:idhillon@smu.ed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A204C-89F3-457C-896B-15ED35B3D0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Case Study – Budweiser Brewery Insights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E5057A-C657-44EB-83B7-3D9D075539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Bitter Truth Insights</a:t>
            </a:r>
          </a:p>
          <a:p>
            <a:r>
              <a:rPr lang="en-US" dirty="0"/>
              <a:t>Indy Dhillon, Jamie Vo, &amp; Nick Blair</a:t>
            </a:r>
          </a:p>
        </p:txBody>
      </p:sp>
    </p:spTree>
    <p:extLst>
      <p:ext uri="{BB962C8B-B14F-4D97-AF65-F5344CB8AC3E}">
        <p14:creationId xmlns:p14="http://schemas.microsoft.com/office/powerpoint/2010/main" val="66014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12843-29AB-4571-A1AA-DD16C56C0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correction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D0848-D496-4924-ABB2-F45AD458F1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style>
          <a:lnRef idx="0">
            <a:scrgbClr r="0" g="0" b="0"/>
          </a:lnRef>
          <a:fillRef idx="1003">
            <a:schemeClr val="dk1"/>
          </a:fillRef>
          <a:effectRef idx="0">
            <a:scrgbClr r="0" g="0" b="0"/>
          </a:effectRef>
          <a:fontRef idx="major"/>
        </p:style>
        <p:txBody>
          <a:bodyPr>
            <a:normAutofit fontScale="92500" lnSpcReduction="10000"/>
          </a:bodyPr>
          <a:lstStyle/>
          <a:p>
            <a:r>
              <a:rPr lang="en-US" u="sng" dirty="0"/>
              <a:t>Using missing data method 1:</a:t>
            </a:r>
          </a:p>
          <a:p>
            <a:r>
              <a:rPr lang="en-US" dirty="0">
                <a:effectLst/>
              </a:rPr>
              <a:t>Minimum: 2.7%</a:t>
            </a:r>
          </a:p>
          <a:p>
            <a:r>
              <a:rPr lang="en-US" dirty="0">
                <a:effectLst/>
              </a:rPr>
              <a:t>1</a:t>
            </a:r>
            <a:r>
              <a:rPr lang="en-US" baseline="30000" dirty="0">
                <a:effectLst/>
              </a:rPr>
              <a:t>st </a:t>
            </a:r>
            <a:r>
              <a:rPr lang="en-US" dirty="0">
                <a:effectLst/>
              </a:rPr>
              <a:t>Quartile: 5.0%</a:t>
            </a:r>
          </a:p>
          <a:p>
            <a:r>
              <a:rPr lang="en-US" dirty="0">
                <a:effectLst/>
              </a:rPr>
              <a:t>Median: 5.7%</a:t>
            </a:r>
          </a:p>
          <a:p>
            <a:r>
              <a:rPr lang="en-US" dirty="0">
                <a:effectLst/>
              </a:rPr>
              <a:t>3</a:t>
            </a:r>
            <a:r>
              <a:rPr lang="en-US" baseline="30000" dirty="0">
                <a:effectLst/>
              </a:rPr>
              <a:t>rd </a:t>
            </a:r>
            <a:r>
              <a:rPr lang="en-US" dirty="0">
                <a:effectLst/>
              </a:rPr>
              <a:t>Quartile: 6.8%</a:t>
            </a:r>
          </a:p>
          <a:p>
            <a:r>
              <a:rPr lang="en-US" dirty="0">
                <a:effectLst/>
              </a:rPr>
              <a:t>Maximum: 12.5%</a:t>
            </a:r>
          </a:p>
          <a:p>
            <a:r>
              <a:rPr lang="en-US" dirty="0">
                <a:effectLst/>
              </a:rPr>
              <a:t>Mean 5.991%</a:t>
            </a:r>
          </a:p>
          <a:p>
            <a:r>
              <a:rPr lang="en-US" dirty="0">
                <a:effectLst/>
              </a:rPr>
              <a:t>Standard Deviation: 1.358</a:t>
            </a:r>
          </a:p>
          <a:p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19DD31E-AF75-4BF0-BCEB-1F07ACE00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  <a:noFill/>
        </p:spPr>
        <p:style>
          <a:lnRef idx="0">
            <a:scrgbClr r="0" g="0" b="0"/>
          </a:lnRef>
          <a:fillRef idx="1003">
            <a:schemeClr val="dk1"/>
          </a:fillRef>
          <a:effectRef idx="0">
            <a:scrgbClr r="0" g="0" b="0"/>
          </a:effectRef>
          <a:fontRef idx="major"/>
        </p:style>
        <p:txBody>
          <a:bodyPr>
            <a:normAutofit fontScale="92500" lnSpcReduction="10000"/>
          </a:bodyPr>
          <a:lstStyle/>
          <a:p>
            <a:r>
              <a:rPr lang="en-US" u="sng" dirty="0">
                <a:solidFill>
                  <a:schemeClr val="bg1">
                    <a:lumMod val="50000"/>
                    <a:lumOff val="50000"/>
                  </a:schemeClr>
                </a:solidFill>
              </a:rPr>
              <a:t>Using missing data method 2:</a:t>
            </a:r>
          </a:p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Minimum: 0.100%</a:t>
            </a:r>
          </a:p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1</a:t>
            </a:r>
            <a:r>
              <a:rPr lang="en-US" baseline="30000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st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Quartile : 5.0%</a:t>
            </a:r>
          </a:p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Median: 5.7%</a:t>
            </a:r>
          </a:p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3</a:t>
            </a:r>
            <a:r>
              <a:rPr lang="en-US" baseline="30000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rd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Quartile : 6.7%</a:t>
            </a:r>
          </a:p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Max: 12.8%</a:t>
            </a:r>
          </a:p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Mean: 5.977%</a:t>
            </a:r>
          </a:p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Standard Deviation : 1.337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882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12843-29AB-4571-A1AA-DD16C56C0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correction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D0848-D496-4924-ABB2-F45AD458F1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noFill/>
        </p:spPr>
        <p:style>
          <a:lnRef idx="0">
            <a:scrgbClr r="0" g="0" b="0"/>
          </a:lnRef>
          <a:fillRef idx="1003">
            <a:schemeClr val="dk1"/>
          </a:fillRef>
          <a:effectRef idx="0">
            <a:scrgbClr r="0" g="0" b="0"/>
          </a:effectRef>
          <a:fontRef idx="major"/>
        </p:style>
        <p:txBody>
          <a:bodyPr>
            <a:normAutofit fontScale="92500" lnSpcReduction="10000"/>
          </a:bodyPr>
          <a:lstStyle/>
          <a:p>
            <a:r>
              <a:rPr lang="en-US" u="sng" dirty="0">
                <a:solidFill>
                  <a:schemeClr val="bg1">
                    <a:lumMod val="50000"/>
                    <a:lumOff val="50000"/>
                  </a:schemeClr>
                </a:solidFill>
              </a:rPr>
              <a:t>Using missing data method 1:</a:t>
            </a:r>
          </a:p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Minimum: 2.7%</a:t>
            </a:r>
          </a:p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1</a:t>
            </a:r>
            <a:r>
              <a:rPr lang="en-US" baseline="30000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st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Quartile: 5.0%</a:t>
            </a:r>
          </a:p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Median: 5.7%</a:t>
            </a:r>
          </a:p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3</a:t>
            </a:r>
            <a:r>
              <a:rPr lang="en-US" baseline="30000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rd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Quartile: 6.8%</a:t>
            </a:r>
          </a:p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Maximum: 12.5%</a:t>
            </a:r>
          </a:p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Mean 5.991%</a:t>
            </a:r>
          </a:p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</a:rPr>
              <a:t>Standard Deviation: 1.358</a:t>
            </a:r>
          </a:p>
          <a:p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1FD061-7ED4-4D5F-B360-2A7320E0326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style>
          <a:lnRef idx="0">
            <a:scrgbClr r="0" g="0" b="0"/>
          </a:lnRef>
          <a:fillRef idx="1003">
            <a:schemeClr val="dk1"/>
          </a:fillRef>
          <a:effectRef idx="0">
            <a:scrgbClr r="0" g="0" b="0"/>
          </a:effectRef>
          <a:fontRef idx="major"/>
        </p:style>
        <p:txBody>
          <a:bodyPr>
            <a:normAutofit fontScale="92500" lnSpcReduction="10000"/>
          </a:bodyPr>
          <a:lstStyle/>
          <a:p>
            <a:r>
              <a:rPr lang="en-US" u="sng" dirty="0"/>
              <a:t>Using missing data method 2:</a:t>
            </a:r>
          </a:p>
          <a:p>
            <a:r>
              <a:rPr lang="en-US" dirty="0">
                <a:effectLst/>
              </a:rPr>
              <a:t>Minimum: 0.100%</a:t>
            </a:r>
          </a:p>
          <a:p>
            <a:r>
              <a:rPr lang="en-US" dirty="0">
                <a:effectLst/>
              </a:rPr>
              <a:t>1</a:t>
            </a:r>
            <a:r>
              <a:rPr lang="en-US" baseline="30000" dirty="0">
                <a:effectLst/>
              </a:rPr>
              <a:t>st </a:t>
            </a:r>
            <a:r>
              <a:rPr lang="en-US" dirty="0">
                <a:effectLst/>
              </a:rPr>
              <a:t>Quartile : 5.0%</a:t>
            </a:r>
          </a:p>
          <a:p>
            <a:r>
              <a:rPr lang="en-US" dirty="0">
                <a:effectLst/>
              </a:rPr>
              <a:t>Median: 5.7%</a:t>
            </a:r>
          </a:p>
          <a:p>
            <a:r>
              <a:rPr lang="en-US" dirty="0">
                <a:effectLst/>
              </a:rPr>
              <a:t>3</a:t>
            </a:r>
            <a:r>
              <a:rPr lang="en-US" baseline="30000" dirty="0">
                <a:effectLst/>
              </a:rPr>
              <a:t>rd </a:t>
            </a:r>
            <a:r>
              <a:rPr lang="en-US" dirty="0">
                <a:effectLst/>
              </a:rPr>
              <a:t>Quartile : 6.7%</a:t>
            </a:r>
          </a:p>
          <a:p>
            <a:r>
              <a:rPr lang="en-US" dirty="0">
                <a:effectLst/>
              </a:rPr>
              <a:t>Max: 12.8%</a:t>
            </a:r>
          </a:p>
          <a:p>
            <a:r>
              <a:rPr lang="en-US" dirty="0">
                <a:effectLst/>
              </a:rPr>
              <a:t>Mean: 5.977%</a:t>
            </a:r>
          </a:p>
          <a:p>
            <a:r>
              <a:rPr lang="en-US" dirty="0">
                <a:effectLst/>
              </a:rPr>
              <a:t>Standard Deviation : 1.337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358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F9319-CF8A-4126-9C3F-43B41E6CC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Summary of ABV &amp; IBU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4934F-5312-4B36-B34F-3A9AD2B66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Lowest median ABV: Arizona &amp; Texas (4.00%)</a:t>
            </a:r>
          </a:p>
          <a:p>
            <a:r>
              <a:rPr lang="en-US" dirty="0"/>
              <a:t>Highest median ABV: Maine &amp; Colorado (6.7%, 6.5% respectively)</a:t>
            </a:r>
          </a:p>
          <a:p>
            <a:r>
              <a:rPr lang="en-US" dirty="0"/>
              <a:t>Average median ABV: 5.6% ABV</a:t>
            </a:r>
          </a:p>
        </p:txBody>
      </p:sp>
    </p:spTree>
    <p:extLst>
      <p:ext uri="{BB962C8B-B14F-4D97-AF65-F5344CB8AC3E}">
        <p14:creationId xmlns:p14="http://schemas.microsoft.com/office/powerpoint/2010/main" val="2158532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F9319-CF8A-4126-9C3F-43B41E6CC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Summary of ABV &amp; IBU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4934F-5312-4B36-B34F-3A9AD2B66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Lowest median ABV: Arizona &amp; Texas (4.00%)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Highest median ABV: Maine &amp; Colorado (6.7%, 6.5% respectively)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Average median ABV: 5.6% ABV</a:t>
            </a:r>
          </a:p>
          <a:p>
            <a:r>
              <a:rPr lang="en-US" dirty="0"/>
              <a:t>Lowest median IBU: Wisconsin (19 IBU)</a:t>
            </a:r>
          </a:p>
          <a:p>
            <a:r>
              <a:rPr lang="en-US" dirty="0"/>
              <a:t>Highest median IBU: Maine (61 IBU)</a:t>
            </a:r>
          </a:p>
          <a:p>
            <a:r>
              <a:rPr lang="en-US" dirty="0"/>
              <a:t>Average median IBU: 36.98 IBU</a:t>
            </a:r>
          </a:p>
        </p:txBody>
      </p:sp>
    </p:spTree>
    <p:extLst>
      <p:ext uri="{BB962C8B-B14F-4D97-AF65-F5344CB8AC3E}">
        <p14:creationId xmlns:p14="http://schemas.microsoft.com/office/powerpoint/2010/main" val="844575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F9319-CF8A-4126-9C3F-43B41E6CC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Summary of ABV &amp; IBU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4934F-5312-4B36-B34F-3A9AD2B66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Lowest median ABV: Arizona &amp; Texas (4.00%)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Highest median ABV: Maine &amp; Colorado (6.7%, 6.5% respectively)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Average median ABV: 5.6% ABV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Lowest median IBU: Wisconsin (19 IBU)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Highest median IBU: Maine (61 IBU)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Average median IBU: 36.98 IBU</a:t>
            </a:r>
          </a:p>
          <a:p>
            <a:r>
              <a:rPr lang="en-US" dirty="0"/>
              <a:t>Maine highest in ABV and IBU</a:t>
            </a:r>
          </a:p>
        </p:txBody>
      </p:sp>
    </p:spTree>
    <p:extLst>
      <p:ext uri="{BB962C8B-B14F-4D97-AF65-F5344CB8AC3E}">
        <p14:creationId xmlns:p14="http://schemas.microsoft.com/office/powerpoint/2010/main" val="1571241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F9319-CF8A-4126-9C3F-43B41E6CC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pPr algn="l"/>
            <a:r>
              <a:rPr lang="en-US" dirty="0"/>
              <a:t>Initial insight: ABV &amp; IBU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4934F-5312-4B36-B34F-3A9AD2B66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Moderate to moderately-strong correlation.</a:t>
            </a:r>
          </a:p>
          <a:p>
            <a:r>
              <a:rPr lang="en-US" dirty="0"/>
              <a:t>Using method 1: </a:t>
            </a:r>
            <a:r>
              <a:rPr lang="en-US" u="sng" dirty="0"/>
              <a:t>R is 0.671 indicating a moderately strong connection.</a:t>
            </a:r>
          </a:p>
          <a:p>
            <a:r>
              <a:rPr lang="en-US" dirty="0"/>
              <a:t>Using method 2: </a:t>
            </a:r>
            <a:r>
              <a:rPr lang="en-US" u="sng" dirty="0"/>
              <a:t>R is 0.520 indicating a moderate connection.</a:t>
            </a:r>
          </a:p>
        </p:txBody>
      </p:sp>
    </p:spTree>
    <p:extLst>
      <p:ext uri="{BB962C8B-B14F-4D97-AF65-F5344CB8AC3E}">
        <p14:creationId xmlns:p14="http://schemas.microsoft.com/office/powerpoint/2010/main" val="3762546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F9319-CF8A-4126-9C3F-43B41E6CC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Relationship between ABV &amp; IBU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A889C9-D679-4944-A384-ADE097F93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150" y="1560160"/>
            <a:ext cx="8636878" cy="4745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6239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AEB47-502A-C54E-83E7-7B3E62E66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ABV &amp; IBU By Style of beer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5D5FF7-E22A-784F-AB59-DD0246E77E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3795" y="1935921"/>
            <a:ext cx="6507804" cy="481172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FEB4E0E-2DD4-944E-845B-E955F5D6FE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678775"/>
              </p:ext>
            </p:extLst>
          </p:nvPr>
        </p:nvGraphicFramePr>
        <p:xfrm>
          <a:off x="7647709" y="2766278"/>
          <a:ext cx="4244109" cy="39813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5491">
                  <a:extLst>
                    <a:ext uri="{9D8B030D-6E8A-4147-A177-3AD203B41FA5}">
                      <a16:colId xmlns:a16="http://schemas.microsoft.com/office/drawing/2014/main" val="2148099522"/>
                    </a:ext>
                  </a:extLst>
                </a:gridCol>
                <a:gridCol w="1528618">
                  <a:extLst>
                    <a:ext uri="{9D8B030D-6E8A-4147-A177-3AD203B41FA5}">
                      <a16:colId xmlns:a16="http://schemas.microsoft.com/office/drawing/2014/main" val="772671284"/>
                    </a:ext>
                  </a:extLst>
                </a:gridCol>
              </a:tblGrid>
              <a:tr h="349814">
                <a:tc>
                  <a:txBody>
                    <a:bodyPr/>
                    <a:lstStyle/>
                    <a:p>
                      <a:r>
                        <a:rPr lang="en-US" dirty="0"/>
                        <a:t>Style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Correlation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770627"/>
                  </a:ext>
                </a:extLst>
              </a:tr>
              <a:tr h="28540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 American IPA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0.49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5253429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 American Pale Ale (APA)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333333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0.58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4706879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 American Amber / Red Ale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333333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0.60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09546401"/>
                  </a:ext>
                </a:extLst>
              </a:tr>
              <a:tr h="27709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 American Double IPA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0.15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4960589"/>
                  </a:ext>
                </a:extLst>
              </a:tr>
              <a:tr h="20937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 American Blonde Ale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333333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0.59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9945859"/>
                  </a:ext>
                </a:extLst>
              </a:tr>
              <a:tr h="20539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 American Pale Wheat Ale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333333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0.02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48096884"/>
                  </a:ext>
                </a:extLst>
              </a:tr>
              <a:tr h="32670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 American Porter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333333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0.14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5376245"/>
                  </a:ext>
                </a:extLst>
              </a:tr>
              <a:tr h="338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 American Brown Ale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0.42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75427455"/>
                  </a:ext>
                </a:extLst>
              </a:tr>
              <a:tr h="270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 Fruit / Vegetable Beer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0.31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7337483"/>
                  </a:ext>
                </a:extLst>
              </a:tr>
              <a:tr h="32670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 Hefeweizen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0.34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9421201"/>
                  </a:ext>
                </a:extLst>
              </a:tr>
              <a:tr h="326707"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Kölsch</a:t>
                      </a:r>
                      <a:endParaRPr lang="en-US" sz="16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6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0.11</a:t>
                      </a: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3494691501"/>
                  </a:ext>
                </a:extLst>
              </a:tr>
              <a:tr h="326707">
                <a:tc>
                  <a:txBody>
                    <a:bodyPr/>
                    <a:lstStyle/>
                    <a:p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Witbier</a:t>
                      </a:r>
                      <a:endParaRPr lang="en-US" sz="16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0.24</a:t>
                      </a:r>
                      <a:endParaRPr lang="en-US" sz="16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44269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939601A-624A-2942-AE81-B9B3B3EA889B}"/>
              </a:ext>
            </a:extLst>
          </p:cNvPr>
          <p:cNvSpPr txBox="1"/>
          <p:nvPr/>
        </p:nvSpPr>
        <p:spPr>
          <a:xfrm>
            <a:off x="7781638" y="1935921"/>
            <a:ext cx="4244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Top 12 styles represent 65% of the beers in the data</a:t>
            </a:r>
          </a:p>
        </p:txBody>
      </p:sp>
    </p:spTree>
    <p:extLst>
      <p:ext uri="{BB962C8B-B14F-4D97-AF65-F5344CB8AC3E}">
        <p14:creationId xmlns:p14="http://schemas.microsoft.com/office/powerpoint/2010/main" val="1505415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6D9E6-5355-8C41-82DC-34AD0E8B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Comparing Ipas vs other 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9B399-B343-0A48-92BF-FC72729C3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2096064"/>
            <a:ext cx="8703171" cy="599839"/>
          </a:xfrm>
        </p:spPr>
        <p:txBody>
          <a:bodyPr/>
          <a:lstStyle/>
          <a:p>
            <a:r>
              <a:rPr lang="en-US" dirty="0"/>
              <a:t>IPAs have much higher IBUs and ABV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ED07E0-A125-D949-8972-2BAFD1FB5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82" y="2836291"/>
            <a:ext cx="5192113" cy="37086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3A0EB9-F014-F94C-97C0-1D3CE242B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206" y="2856045"/>
            <a:ext cx="5192112" cy="370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68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E6F69-FCFE-254F-95E6-3C8079185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273192"/>
            <a:ext cx="10143485" cy="1326321"/>
          </a:xfrm>
        </p:spPr>
        <p:txBody>
          <a:bodyPr/>
          <a:lstStyle/>
          <a:p>
            <a:pPr algn="l"/>
            <a:r>
              <a:rPr lang="en-US" dirty="0"/>
              <a:t>IPAs and Ales by IBU and ABV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6CD480-EDB7-2B43-B965-D4F616632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20" y="1142229"/>
            <a:ext cx="8837954" cy="564405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023C99A-C5B5-2340-908A-5783F080F4BE}"/>
              </a:ext>
            </a:extLst>
          </p:cNvPr>
          <p:cNvSpPr txBox="1">
            <a:spLocks/>
          </p:cNvSpPr>
          <p:nvPr/>
        </p:nvSpPr>
        <p:spPr>
          <a:xfrm>
            <a:off x="919119" y="499241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498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15039-390B-4BBE-ADB6-CF6399AC4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Outline for 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D8CDB-94C8-4035-BE9C-CB2AC2301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2765206"/>
          </a:xfrm>
        </p:spPr>
        <p:txBody>
          <a:bodyPr>
            <a:normAutofit/>
          </a:bodyPr>
          <a:lstStyle/>
          <a:p>
            <a:pPr marL="457200" indent="-457200" algn="l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Overview of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F9C2B-4E0C-4681-B2AD-4E83C5B86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613" y="1271297"/>
            <a:ext cx="4067143" cy="23307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B686E5-D1AC-49E7-B424-DF115AF4BD03}"/>
              </a:ext>
            </a:extLst>
          </p:cNvPr>
          <p:cNvSpPr txBox="1"/>
          <p:nvPr/>
        </p:nvSpPr>
        <p:spPr>
          <a:xfrm>
            <a:off x="6096000" y="6581001"/>
            <a:ext cx="5997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http://gcmouli.com/blog/2017/01/inference-and-insights/</a:t>
            </a:r>
          </a:p>
        </p:txBody>
      </p:sp>
    </p:spTree>
    <p:extLst>
      <p:ext uri="{BB962C8B-B14F-4D97-AF65-F5344CB8AC3E}">
        <p14:creationId xmlns:p14="http://schemas.microsoft.com/office/powerpoint/2010/main" val="2633596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AF7CE-F9AC-D644-B7C1-0906F74B2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Classifying ales by </a:t>
            </a:r>
            <a:r>
              <a:rPr lang="en-US" dirty="0" err="1"/>
              <a:t>ibu</a:t>
            </a:r>
            <a:r>
              <a:rPr lang="en-US" dirty="0"/>
              <a:t> and abv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A6DAD-5225-8B4F-BF0F-B9495B446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an algorithm (called </a:t>
            </a:r>
            <a:r>
              <a:rPr lang="en-US" dirty="0" err="1"/>
              <a:t>kNN</a:t>
            </a:r>
            <a:r>
              <a:rPr lang="en-US" dirty="0"/>
              <a:t>) to classify beers as IPA or Ale based on IBU and ABV</a:t>
            </a:r>
          </a:p>
          <a:p>
            <a:r>
              <a:rPr lang="en-US" dirty="0"/>
              <a:t>Classified 88% correctly using method 1 (using 552 Ales and 392 IPAs)</a:t>
            </a:r>
          </a:p>
          <a:p>
            <a:r>
              <a:rPr lang="en-US" dirty="0"/>
              <a:t>Classified 83% correctly using method 2 (using 963 Ales and 571 IPAs)</a:t>
            </a:r>
          </a:p>
        </p:txBody>
      </p:sp>
    </p:spTree>
    <p:extLst>
      <p:ext uri="{BB962C8B-B14F-4D97-AF65-F5344CB8AC3E}">
        <p14:creationId xmlns:p14="http://schemas.microsoft.com/office/powerpoint/2010/main" val="3207228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3EA81A-877A-8744-BEC9-B97AD0275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282" y="4625809"/>
            <a:ext cx="5470633" cy="21246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8145C2-642C-3F45-9223-A5CB7CA60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Exploring the “WEST COAST IPA”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858DD-42A5-8647-939B-356E1B190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97752"/>
            <a:ext cx="3264067" cy="3993448"/>
          </a:xfrm>
        </p:spPr>
        <p:txBody>
          <a:bodyPr>
            <a:normAutofit/>
          </a:bodyPr>
          <a:lstStyle/>
          <a:p>
            <a:r>
              <a:rPr lang="en-US" sz="2400" dirty="0"/>
              <a:t>Do West Coast IPA drinkers expect a higher IBU beer?</a:t>
            </a:r>
          </a:p>
        </p:txBody>
      </p:sp>
      <p:pic>
        <p:nvPicPr>
          <p:cNvPr id="14" name="Picture 13" descr="A picture containing knife&#10;&#10;Description automatically generated">
            <a:extLst>
              <a:ext uri="{FF2B5EF4-FFF2-40B4-BE49-F238E27FC236}">
                <a16:creationId xmlns:a16="http://schemas.microsoft.com/office/drawing/2014/main" id="{8DF450CB-0DC7-974B-AE6A-974EC59AD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848" y="3041103"/>
            <a:ext cx="6171500" cy="21875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75E740-3E22-4E47-87B2-09BB78448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906" y="1736936"/>
            <a:ext cx="6342994" cy="1483141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53785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BF344-3981-144A-93AC-1B9A48D20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IPAs per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AFEDD-D997-D04C-A0C4-33C5B074F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03120" y="1935921"/>
            <a:ext cx="1939486" cy="3695136"/>
          </a:xfrm>
        </p:spPr>
        <p:txBody>
          <a:bodyPr>
            <a:normAutofit/>
          </a:bodyPr>
          <a:lstStyle/>
          <a:p>
            <a:r>
              <a:rPr lang="en-US" sz="2400" dirty="0"/>
              <a:t>More IPAs in the  West Coast than other regions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F6694F6C-C87D-DF4B-9F7E-94BCEEDA0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44" y="1540641"/>
            <a:ext cx="9168027" cy="486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862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AF474-AA9B-624B-A009-683081840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IBU Comparison for West Coast IPAs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4DAB1D-CAFD-B244-86B8-F2FB304D81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8912" y="1935921"/>
            <a:ext cx="5876798" cy="41977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28A4B1-1116-6342-A972-AB4EDC84F306}"/>
              </a:ext>
            </a:extLst>
          </p:cNvPr>
          <p:cNvSpPr txBox="1"/>
          <p:nvPr/>
        </p:nvSpPr>
        <p:spPr>
          <a:xfrm>
            <a:off x="1056290" y="2317531"/>
            <a:ext cx="39098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average IBU for IPAs in the West Coast is about the same as other 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There are differences in distribution, however</a:t>
            </a:r>
          </a:p>
        </p:txBody>
      </p:sp>
    </p:spTree>
    <p:extLst>
      <p:ext uri="{BB962C8B-B14F-4D97-AF65-F5344CB8AC3E}">
        <p14:creationId xmlns:p14="http://schemas.microsoft.com/office/powerpoint/2010/main" val="3141075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4602-AC5B-5D47-903E-C41FE3FE0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IBU distribution for west coast </a:t>
            </a:r>
            <a:r>
              <a:rPr lang="en-US" dirty="0" err="1"/>
              <a:t>ipas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FBDC5-DBF8-6545-9A07-921CE629C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4068108" cy="3695136"/>
          </a:xfrm>
        </p:spPr>
        <p:txBody>
          <a:bodyPr>
            <a:normAutofit/>
          </a:bodyPr>
          <a:lstStyle/>
          <a:p>
            <a:r>
              <a:rPr lang="en-US" sz="2400" dirty="0"/>
              <a:t>Overall a lot of overlap</a:t>
            </a:r>
          </a:p>
          <a:p>
            <a:r>
              <a:rPr lang="en-US" sz="2400" dirty="0"/>
              <a:t>West coast states have more IPAs in the 80-100 IBU range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55F9D-765F-6F49-B1DD-DD9960211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056" y="1935921"/>
            <a:ext cx="6666710" cy="476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016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9835C-EBD6-4068-99B0-F4ECAE31B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81FF79-7EA5-4039-9D8A-415752F697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en-US" dirty="0"/>
              <a:t>Data Set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64252C-3C69-412F-B0ED-3DCD66648CC2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Beers and Breweries sets merged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Data by the numbers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Recommendations based on states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Missing values exist in the set</a:t>
            </a:r>
          </a:p>
        </p:txBody>
      </p:sp>
    </p:spTree>
    <p:extLst>
      <p:ext uri="{BB962C8B-B14F-4D97-AF65-F5344CB8AC3E}">
        <p14:creationId xmlns:p14="http://schemas.microsoft.com/office/powerpoint/2010/main" val="393170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9835C-EBD6-4068-99B0-F4ECAE31B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81FF79-7EA5-4039-9D8A-415752F697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Data Set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64252C-3C69-412F-B0ED-3DCD66648CC2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Beers and Breweries sets merged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Data by the numbers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Recommendations based on states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Missing values exist in the set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B267B4-EEDC-4A1D-AE3C-88F70DA341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r>
              <a:rPr lang="en-US" dirty="0"/>
              <a:t>ABV &amp; IBU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5D8266-72E5-4381-A5A2-7E23817E2790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ABV summary statistics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IBU summary statistics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Correlation between ABV &amp; IBU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Classifying ales by IBU &amp; ABV</a:t>
            </a:r>
          </a:p>
        </p:txBody>
      </p:sp>
    </p:spTree>
    <p:extLst>
      <p:ext uri="{BB962C8B-B14F-4D97-AF65-F5344CB8AC3E}">
        <p14:creationId xmlns:p14="http://schemas.microsoft.com/office/powerpoint/2010/main" val="2930597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9835C-EBD6-4068-99B0-F4ECAE31B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81FF79-7EA5-4039-9D8A-415752F697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Data Set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64252C-3C69-412F-B0ED-3DCD66648CC2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Beers and Breweries sets merged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Data by the numbers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Recommendations based on states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Missing values exist in the set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B267B4-EEDC-4A1D-AE3C-88F70DA341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ABV &amp; IBU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5D8266-72E5-4381-A5A2-7E23817E2790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ABV summary statistics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IBU summary statistics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Correlation between ABV &amp; IBU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Classifying ales by IBU &amp; ABV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C3C7EA-DF1B-40A9-8725-67D5EEBB5F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ctr"/>
          <a:lstStyle/>
          <a:p>
            <a:r>
              <a:rPr lang="en-US" dirty="0"/>
              <a:t>Insights &amp; Recommendations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06A4896-4C20-470E-B5CF-B739BAB55454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ABV &amp; IBU by type of Ale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The “West Coast” IPA</a:t>
            </a:r>
          </a:p>
        </p:txBody>
      </p:sp>
    </p:spTree>
    <p:extLst>
      <p:ext uri="{BB962C8B-B14F-4D97-AF65-F5344CB8AC3E}">
        <p14:creationId xmlns:p14="http://schemas.microsoft.com/office/powerpoint/2010/main" val="2506174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75E31-0633-4654-BC9F-93D9FBA89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your time and </a:t>
            </a:r>
            <a:r>
              <a:rPr lang="en-US" dirty="0" err="1"/>
              <a:t>considertation</a:t>
            </a:r>
            <a:r>
              <a:rPr lang="en-US" dirty="0"/>
              <a:t>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347A8B9-ED59-424E-B257-0A7957318D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444" y="609600"/>
            <a:ext cx="5181600" cy="5181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E4EA33-826F-424B-87C2-37CF7D920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l"/>
            <a:r>
              <a:rPr lang="en-US" dirty="0"/>
              <a:t>Further questions or concerns? Please contact: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Indy Dhillon (</a:t>
            </a:r>
            <a:r>
              <a:rPr lang="en-US" dirty="0">
                <a:hlinkClick r:id="rId4"/>
              </a:rPr>
              <a:t>idhillon@smu.edu</a:t>
            </a:r>
            <a:r>
              <a:rPr lang="en-US" dirty="0"/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Jamie Vo (</a:t>
            </a:r>
            <a:r>
              <a:rPr lang="en-US" dirty="0">
                <a:hlinkClick r:id="rId5"/>
              </a:rPr>
              <a:t>jamiev@smu.edu</a:t>
            </a:r>
            <a:r>
              <a:rPr lang="en-US" dirty="0"/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Nick Blair (</a:t>
            </a:r>
            <a:r>
              <a:rPr lang="en-US" dirty="0">
                <a:hlinkClick r:id="rId6"/>
              </a:rPr>
              <a:t>nicholasb@smu.edu</a:t>
            </a:r>
            <a:r>
              <a:rPr lang="en-US" dirty="0"/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4B39D6-5801-4747-A77F-5630627CA9A6}"/>
              </a:ext>
            </a:extLst>
          </p:cNvPr>
          <p:cNvSpPr txBox="1"/>
          <p:nvPr/>
        </p:nvSpPr>
        <p:spPr>
          <a:xfrm>
            <a:off x="6096000" y="6581001"/>
            <a:ext cx="5997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Photo credit: https://www.budweisertours.com/locations/st-louis-missouri.html</a:t>
            </a:r>
          </a:p>
        </p:txBody>
      </p:sp>
    </p:spTree>
    <p:extLst>
      <p:ext uri="{BB962C8B-B14F-4D97-AF65-F5344CB8AC3E}">
        <p14:creationId xmlns:p14="http://schemas.microsoft.com/office/powerpoint/2010/main" val="1672591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15039-390B-4BBE-ADB6-CF6399AC4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Outline for 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D8CDB-94C8-4035-BE9C-CB2AC2301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2765206"/>
          </a:xfrm>
        </p:spPr>
        <p:txBody>
          <a:bodyPr>
            <a:normAutofit/>
          </a:bodyPr>
          <a:lstStyle/>
          <a:p>
            <a:pPr marL="457200" indent="-457200" algn="l">
              <a:buAutoNum type="arabicPeriod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Overview of data</a:t>
            </a:r>
          </a:p>
          <a:p>
            <a:pPr marL="457200" indent="-457200" algn="l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Summary of ABV &amp; IBU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F9C2B-4E0C-4681-B2AD-4E83C5B86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613" y="1271297"/>
            <a:ext cx="4067143" cy="23307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B686E5-D1AC-49E7-B424-DF115AF4BD03}"/>
              </a:ext>
            </a:extLst>
          </p:cNvPr>
          <p:cNvSpPr txBox="1"/>
          <p:nvPr/>
        </p:nvSpPr>
        <p:spPr>
          <a:xfrm>
            <a:off x="6096000" y="6581001"/>
            <a:ext cx="5997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http://gcmouli.com/blog/2017/01/inference-and-insights/</a:t>
            </a:r>
          </a:p>
        </p:txBody>
      </p:sp>
    </p:spTree>
    <p:extLst>
      <p:ext uri="{BB962C8B-B14F-4D97-AF65-F5344CB8AC3E}">
        <p14:creationId xmlns:p14="http://schemas.microsoft.com/office/powerpoint/2010/main" val="1639069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15039-390B-4BBE-ADB6-CF6399AC4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Outline for 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D8CDB-94C8-4035-BE9C-CB2AC2301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2765206"/>
          </a:xfrm>
        </p:spPr>
        <p:txBody>
          <a:bodyPr>
            <a:normAutofit/>
          </a:bodyPr>
          <a:lstStyle/>
          <a:p>
            <a:pPr marL="457200" indent="-457200" algn="l">
              <a:buAutoNum type="arabicPeriod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Overview of data</a:t>
            </a:r>
          </a:p>
          <a:p>
            <a:pPr marL="457200" indent="-457200" algn="l">
              <a:buAutoNum type="arabicPeriod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Summary of ABV &amp; IBU data</a:t>
            </a:r>
          </a:p>
          <a:p>
            <a:pPr marL="457200" indent="-457200" algn="l">
              <a:buAutoNum type="arabicPeriod"/>
            </a:pPr>
            <a:r>
              <a:rPr lang="en-US" dirty="0"/>
              <a:t>Initial insights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F9C2B-4E0C-4681-B2AD-4E83C5B86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613" y="1271297"/>
            <a:ext cx="4067143" cy="23307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B686E5-D1AC-49E7-B424-DF115AF4BD03}"/>
              </a:ext>
            </a:extLst>
          </p:cNvPr>
          <p:cNvSpPr txBox="1"/>
          <p:nvPr/>
        </p:nvSpPr>
        <p:spPr>
          <a:xfrm>
            <a:off x="6096000" y="6581001"/>
            <a:ext cx="5997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http://gcmouli.com/blog/2017/01/inference-and-insights/</a:t>
            </a:r>
          </a:p>
        </p:txBody>
      </p:sp>
    </p:spTree>
    <p:extLst>
      <p:ext uri="{BB962C8B-B14F-4D97-AF65-F5344CB8AC3E}">
        <p14:creationId xmlns:p14="http://schemas.microsoft.com/office/powerpoint/2010/main" val="112521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F9319-CF8A-4126-9C3F-43B41E6CC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Overview of data: Set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4934F-5312-4B36-B34F-3A9AD2B66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separate data sets: breweries and beers</a:t>
            </a:r>
          </a:p>
          <a:p>
            <a:r>
              <a:rPr lang="en-US" dirty="0"/>
              <a:t>Merged based using brewery ID</a:t>
            </a:r>
          </a:p>
          <a:p>
            <a:r>
              <a:rPr lang="en-US" dirty="0"/>
              <a:t>Total number of breweries: 558</a:t>
            </a:r>
          </a:p>
          <a:p>
            <a:r>
              <a:rPr lang="en-US" dirty="0"/>
              <a:t>Per state: 1 (min) to 47 (max)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385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EFAEEA-C859-496F-8B9A-B7C48D778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D9E03C-B793-444E-8DE9-A6FC1B6C2EE8}"/>
              </a:ext>
            </a:extLst>
          </p:cNvPr>
          <p:cNvSpPr txBox="1"/>
          <p:nvPr/>
        </p:nvSpPr>
        <p:spPr>
          <a:xfrm>
            <a:off x="2504982" y="388852"/>
            <a:ext cx="718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Heatmap of number of breweries per state (including DC)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3B1501-2FB3-4362-BA5D-2AB59A100612}"/>
              </a:ext>
            </a:extLst>
          </p:cNvPr>
          <p:cNvSpPr txBox="1"/>
          <p:nvPr/>
        </p:nvSpPr>
        <p:spPr>
          <a:xfrm rot="16200000">
            <a:off x="-2067019" y="3128483"/>
            <a:ext cx="7182035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Latitude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C7C0FB-B888-447C-A499-092464AD62F4}"/>
              </a:ext>
            </a:extLst>
          </p:cNvPr>
          <p:cNvSpPr txBox="1"/>
          <p:nvPr/>
        </p:nvSpPr>
        <p:spPr>
          <a:xfrm>
            <a:off x="2284518" y="5500301"/>
            <a:ext cx="7182035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Longitude</a:t>
            </a:r>
          </a:p>
        </p:txBody>
      </p:sp>
    </p:spTree>
    <p:extLst>
      <p:ext uri="{BB962C8B-B14F-4D97-AF65-F5344CB8AC3E}">
        <p14:creationId xmlns:p14="http://schemas.microsoft.com/office/powerpoint/2010/main" val="249570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F9319-CF8A-4126-9C3F-43B41E6CC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Data overview: missing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4934F-5312-4B36-B34F-3A9AD2B66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values in ABV &amp; IBU</a:t>
            </a:r>
          </a:p>
        </p:txBody>
      </p:sp>
    </p:spTree>
    <p:extLst>
      <p:ext uri="{BB962C8B-B14F-4D97-AF65-F5344CB8AC3E}">
        <p14:creationId xmlns:p14="http://schemas.microsoft.com/office/powerpoint/2010/main" val="66722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F9319-CF8A-4126-9C3F-43B41E6CC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Data overview: missing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4934F-5312-4B36-B34F-3A9AD2B66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Missing values in ABV &amp; IBU</a:t>
            </a:r>
          </a:p>
          <a:p>
            <a:r>
              <a:rPr lang="en-US" dirty="0"/>
              <a:t>Possibly due to state laws, complexity of testing</a:t>
            </a:r>
          </a:p>
        </p:txBody>
      </p:sp>
    </p:spTree>
    <p:extLst>
      <p:ext uri="{BB962C8B-B14F-4D97-AF65-F5344CB8AC3E}">
        <p14:creationId xmlns:p14="http://schemas.microsoft.com/office/powerpoint/2010/main" val="2657609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F9319-CF8A-4126-9C3F-43B41E6CC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Data overview: missing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4934F-5312-4B36-B34F-3A9AD2B66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Missing values in ABV &amp; IBU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Possibly due to state laws, complexity of testing</a:t>
            </a:r>
          </a:p>
          <a:p>
            <a:r>
              <a:rPr lang="en-US" dirty="0"/>
              <a:t>Two methods for handling missing values: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Eliminate missing data lines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Replace missing data values with average of relevant values</a:t>
            </a:r>
          </a:p>
        </p:txBody>
      </p:sp>
    </p:spTree>
    <p:extLst>
      <p:ext uri="{BB962C8B-B14F-4D97-AF65-F5344CB8AC3E}">
        <p14:creationId xmlns:p14="http://schemas.microsoft.com/office/powerpoint/2010/main" val="22170941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4539428D-6454-4FE6-B992-2D59F0AC2F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F1F8B3346EB74787DC1D5AF27AB656" ma:contentTypeVersion="13" ma:contentTypeDescription="Create a new document." ma:contentTypeScope="" ma:versionID="54ba6ff363042cdf2db95d4651ac261e">
  <xsd:schema xmlns:xsd="http://www.w3.org/2001/XMLSchema" xmlns:xs="http://www.w3.org/2001/XMLSchema" xmlns:p="http://schemas.microsoft.com/office/2006/metadata/properties" xmlns:ns3="6da8cb74-d894-479b-aa29-cd56c5ce1d20" xmlns:ns4="2af54f07-59f7-4d82-a31c-55b6acc8ee4f" targetNamespace="http://schemas.microsoft.com/office/2006/metadata/properties" ma:root="true" ma:fieldsID="0004dfcf9202e7c7d7db94b27c9bc051" ns3:_="" ns4:_="">
    <xsd:import namespace="6da8cb74-d894-479b-aa29-cd56c5ce1d20"/>
    <xsd:import namespace="2af54f07-59f7-4d82-a31c-55b6acc8ee4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a8cb74-d894-479b-aa29-cd56c5ce1d2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f54f07-59f7-4d82-a31c-55b6acc8ee4f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EB861ED-9472-473D-94A6-59842396BC9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EBE2BF2-22DB-4D88-AF36-5CDBA4646D6D}">
  <ds:schemaRefs>
    <ds:schemaRef ds:uri="http://purl.org/dc/elements/1.1/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6da8cb74-d894-479b-aa29-cd56c5ce1d20"/>
    <ds:schemaRef ds:uri="http://schemas.microsoft.com/office/2006/documentManagement/types"/>
    <ds:schemaRef ds:uri="2af54f07-59f7-4d82-a31c-55b6acc8ee4f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694D4B2-4604-46A1-85CE-9BAF1B9E66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a8cb74-d894-479b-aa29-cd56c5ce1d20"/>
    <ds:schemaRef ds:uri="2af54f07-59f7-4d82-a31c-55b6acc8ee4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441</TotalTime>
  <Words>1266</Words>
  <Application>Microsoft Office PowerPoint</Application>
  <PresentationFormat>Widescreen</PresentationFormat>
  <Paragraphs>239</Paragraphs>
  <Slides>28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Bookman Old Style</vt:lpstr>
      <vt:lpstr>Calibri</vt:lpstr>
      <vt:lpstr>Rockwell</vt:lpstr>
      <vt:lpstr>Damask</vt:lpstr>
      <vt:lpstr>Case Study – Budweiser Brewery Insights</vt:lpstr>
      <vt:lpstr>Outline for today</vt:lpstr>
      <vt:lpstr>Outline for today</vt:lpstr>
      <vt:lpstr>Outline for today</vt:lpstr>
      <vt:lpstr>Overview of data: Set layout</vt:lpstr>
      <vt:lpstr>PowerPoint Presentation</vt:lpstr>
      <vt:lpstr>Data overview: missing values</vt:lpstr>
      <vt:lpstr>Data overview: missing values</vt:lpstr>
      <vt:lpstr>Data overview: missing values</vt:lpstr>
      <vt:lpstr>Comparison of correction methods</vt:lpstr>
      <vt:lpstr>Comparison of correction methods</vt:lpstr>
      <vt:lpstr>Summary of ABV &amp; IBU</vt:lpstr>
      <vt:lpstr>Summary of ABV &amp; IBU</vt:lpstr>
      <vt:lpstr>Summary of ABV &amp; IBU</vt:lpstr>
      <vt:lpstr>Initial insight: ABV &amp; IBU</vt:lpstr>
      <vt:lpstr>Relationship between ABV &amp; IBU</vt:lpstr>
      <vt:lpstr>ABV &amp; IBU By Style of beer</vt:lpstr>
      <vt:lpstr>Comparing Ipas vs other ales</vt:lpstr>
      <vt:lpstr>IPAs and Ales by IBU and ABV</vt:lpstr>
      <vt:lpstr>Classifying ales by ibu and abv</vt:lpstr>
      <vt:lpstr>Exploring the “WEST COAST IPA”</vt:lpstr>
      <vt:lpstr>IPAs per state</vt:lpstr>
      <vt:lpstr>IBU Comparison for West Coast IPAs</vt:lpstr>
      <vt:lpstr>IBU distribution for west coast ipas</vt:lpstr>
      <vt:lpstr>Summary of today</vt:lpstr>
      <vt:lpstr>Summary of today</vt:lpstr>
      <vt:lpstr>Summary of today</vt:lpstr>
      <vt:lpstr>Thank you for your time and considertation!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 – Budweiser Brewery Insights</dc:title>
  <dc:creator>Blair, Nick</dc:creator>
  <cp:lastModifiedBy>Blair, Nick</cp:lastModifiedBy>
  <cp:revision>26</cp:revision>
  <dcterms:created xsi:type="dcterms:W3CDTF">2020-02-25T23:10:39Z</dcterms:created>
  <dcterms:modified xsi:type="dcterms:W3CDTF">2020-03-07T20:48:55Z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0x010100F5F1F8B3346EB74787DC1D5AF27AB656</vt:lpwstr>
  </property>
</Properties>
</file>